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A42980-8218-4E72-AFF7-3B07ACA25D4B}" type="datetimeFigureOut">
              <a:rPr lang="it-IT" smtClean="0"/>
              <a:t>10/05/2013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EC9A-85D5-4920-AC87-E931E4DAFC3B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rii di Trasta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Brush Script Std" pitchFamily="66" charset="0"/>
              </a:rPr>
              <a:t>La nostra eredità per loro</a:t>
            </a:r>
            <a:endParaRPr lang="it-IT" sz="3200" dirty="0">
              <a:latin typeface="Brush Script Std" pitchFamily="66" charset="0"/>
            </a:endParaRPr>
          </a:p>
        </p:txBody>
      </p:sp>
      <p:pic>
        <p:nvPicPr>
          <p:cNvPr id="4" name="Segnaposto contenuto 3" descr="bim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o trast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5820303" cy="4365227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1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Il torrente Trasta, si forma da due piccoli </a:t>
            </a:r>
            <a:r>
              <a:rPr kumimoji="0" lang="it-IT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fossatelli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 o rii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 al luogo detto Fosso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it-I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ush Script Std" pitchFamily="66" charset="0"/>
                <a:ea typeface="Calibri" pitchFamily="34" charset="0"/>
                <a:cs typeface="Times New Roman" pitchFamily="18" charset="0"/>
              </a:rPr>
              <a:t>E prosegue dolcemente il suo percorso..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o trast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7120492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 smtClean="0">
                <a:latin typeface="Brush Script Std" pitchFamily="66" charset="0"/>
              </a:rPr>
              <a:t>Giunto nei pressi della Noce si unisce al Rio Ciliegio (o </a:t>
            </a:r>
            <a:r>
              <a:rPr lang="it-IT" sz="2800" dirty="0" err="1" smtClean="0">
                <a:latin typeface="Brush Script Std" pitchFamily="66" charset="0"/>
              </a:rPr>
              <a:t>Lomà</a:t>
            </a:r>
            <a:r>
              <a:rPr lang="it-IT" sz="2800" dirty="0" smtClean="0">
                <a:latin typeface="Brush Script Std" pitchFamily="66" charset="0"/>
              </a:rPr>
              <a:t>)</a:t>
            </a:r>
            <a:endParaRPr lang="it-IT" sz="2800" dirty="0">
              <a:latin typeface="Brush Script Std" pitchFamily="66" charset="0"/>
            </a:endParaRPr>
          </a:p>
        </p:txBody>
      </p:sp>
      <p:pic>
        <p:nvPicPr>
          <p:cNvPr id="4" name="Segnaposto contenuto 3" descr="rio trast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847088"/>
          </a:xfrm>
        </p:spPr>
        <p:txBody>
          <a:bodyPr>
            <a:normAutofit fontScale="90000"/>
          </a:bodyPr>
          <a:lstStyle/>
          <a:p>
            <a:r>
              <a:rPr lang="it-IT" sz="2800" i="1" dirty="0" smtClean="0">
                <a:latin typeface="Brush Script Std" pitchFamily="66" charset="0"/>
              </a:rPr>
              <a:t>I</a:t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800" i="1" dirty="0" smtClean="0">
                <a:latin typeface="Brush Script Std" pitchFamily="66" charset="0"/>
              </a:rPr>
              <a:t/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800" i="1" dirty="0" smtClean="0">
                <a:latin typeface="Brush Script Std" pitchFamily="66" charset="0"/>
              </a:rPr>
              <a:t/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800" i="1" dirty="0" smtClean="0">
                <a:latin typeface="Brush Script Std" pitchFamily="66" charset="0"/>
              </a:rPr>
              <a:t/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800" i="1" dirty="0" smtClean="0">
                <a:latin typeface="Brush Script Std" pitchFamily="66" charset="0"/>
              </a:rPr>
              <a:t/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800" i="1" dirty="0" smtClean="0">
                <a:latin typeface="Brush Script Std" pitchFamily="66" charset="0"/>
              </a:rPr>
              <a:t/>
            </a:r>
            <a:br>
              <a:rPr lang="it-IT" sz="2800" i="1" dirty="0" smtClean="0">
                <a:latin typeface="Brush Script Std" pitchFamily="66" charset="0"/>
              </a:rPr>
            </a:br>
            <a:r>
              <a:rPr lang="it-IT" sz="2600" i="1" dirty="0" smtClean="0">
                <a:latin typeface="Brush Script Std" pitchFamily="66" charset="0"/>
              </a:rPr>
              <a:t>Il Rio Ciliegio (o </a:t>
            </a:r>
            <a:r>
              <a:rPr lang="it-IT" sz="2600" i="1" dirty="0" err="1" smtClean="0">
                <a:latin typeface="Brush Script Std" pitchFamily="66" charset="0"/>
              </a:rPr>
              <a:t>Lomà</a:t>
            </a:r>
            <a:r>
              <a:rPr lang="it-IT" sz="2600" i="1" dirty="0" smtClean="0">
                <a:latin typeface="Brush Script Std" pitchFamily="66" charset="0"/>
              </a:rPr>
              <a:t>) nasce  </a:t>
            </a:r>
            <a:r>
              <a:rPr lang="it-IT" sz="2600" dirty="0" smtClean="0">
                <a:latin typeface="Brush Script Std" pitchFamily="66" charset="0"/>
              </a:rPr>
              <a:t>dalla sorgente della </a:t>
            </a:r>
            <a:r>
              <a:rPr lang="it-IT" sz="2600" dirty="0" err="1" smtClean="0">
                <a:latin typeface="Brush Script Std" pitchFamily="66" charset="0"/>
              </a:rPr>
              <a:t>Sexa</a:t>
            </a:r>
            <a:r>
              <a:rPr lang="it-IT" sz="2600" dirty="0" smtClean="0">
                <a:latin typeface="Brush Script Std" pitchFamily="66" charset="0"/>
              </a:rPr>
              <a:t>, o ciliegia, </a:t>
            </a:r>
            <a:r>
              <a:rPr lang="it-IT" sz="2600" dirty="0" smtClean="0">
                <a:latin typeface="Brush Script Std" pitchFamily="66" charset="0"/>
              </a:rPr>
              <a:t>chiamata così perché </a:t>
            </a:r>
            <a:r>
              <a:rPr lang="it-IT" sz="2600" dirty="0" smtClean="0">
                <a:latin typeface="Brush Script Std" pitchFamily="66" charset="0"/>
              </a:rPr>
              <a:t>è </a:t>
            </a:r>
            <a:r>
              <a:rPr lang="it-IT" sz="2600" dirty="0" smtClean="0">
                <a:latin typeface="Brush Script Std" pitchFamily="66" charset="0"/>
              </a:rPr>
              <a:t>circondata </a:t>
            </a:r>
            <a:r>
              <a:rPr lang="it-IT" sz="2600" dirty="0" smtClean="0">
                <a:latin typeface="Brush Script Std" pitchFamily="66" charset="0"/>
              </a:rPr>
              <a:t>da molti alberi di ciliegio. E’ </a:t>
            </a:r>
            <a:r>
              <a:rPr lang="it-IT" sz="2600" dirty="0" smtClean="0">
                <a:latin typeface="Brush Script Std" pitchFamily="66" charset="0"/>
              </a:rPr>
              <a:t>probabile che la sorgente comunichi </a:t>
            </a:r>
            <a:r>
              <a:rPr lang="it-IT" sz="2600" dirty="0" smtClean="0">
                <a:latin typeface="Brush Script Std" pitchFamily="66" charset="0"/>
              </a:rPr>
              <a:t>con  le miniere di rame e solfato di magnesia che sono nelle viscere </a:t>
            </a:r>
            <a:r>
              <a:rPr lang="it-IT" sz="2600" dirty="0" smtClean="0">
                <a:latin typeface="Brush Script Std" pitchFamily="66" charset="0"/>
              </a:rPr>
              <a:t>del monte.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i="1" dirty="0">
              <a:latin typeface="Brush Script Std" pitchFamily="66" charset="0"/>
            </a:endParaRPr>
          </a:p>
        </p:txBody>
      </p:sp>
      <p:pic>
        <p:nvPicPr>
          <p:cNvPr id="4" name="Segnaposto contenuto 3" descr="rio lomà o Cilieg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sz="2800" dirty="0" smtClean="0">
                <a:latin typeface="Brush Script Std" pitchFamily="66" charset="0"/>
              </a:rPr>
              <a:t>Dopo l’incontro con il Rio Ciliegio, il Rio Trasta prosegue il suo percorso lungo Via Trasta e si getta nel </a:t>
            </a:r>
            <a:r>
              <a:rPr lang="it-IT" sz="2800" dirty="0" err="1" smtClean="0">
                <a:latin typeface="Brush Script Std" pitchFamily="66" charset="0"/>
              </a:rPr>
              <a:t>Polcevera</a:t>
            </a:r>
            <a:r>
              <a:rPr lang="it-IT" sz="2800" dirty="0" smtClean="0">
                <a:latin typeface="Brush Script Std" pitchFamily="66" charset="0"/>
              </a:rPr>
              <a:t>.</a:t>
            </a:r>
            <a:endParaRPr lang="it-IT" sz="2800" dirty="0">
              <a:latin typeface="Brush Script Std" pitchFamily="66" charset="0"/>
            </a:endParaRPr>
          </a:p>
        </p:txBody>
      </p:sp>
      <p:pic>
        <p:nvPicPr>
          <p:cNvPr id="4" name="Segnaposto contenuto 3" descr="l'incontr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Brush Script Std" pitchFamily="66" charset="0"/>
              </a:rPr>
              <a:t>Lungo il fiume c’è vita</a:t>
            </a:r>
            <a:endParaRPr lang="it-IT" sz="3600" dirty="0">
              <a:latin typeface="Brush Script Std" pitchFamily="66" charset="0"/>
            </a:endParaRPr>
          </a:p>
        </p:txBody>
      </p:sp>
      <p:pic>
        <p:nvPicPr>
          <p:cNvPr id="12" name="Segnaposto contenuto 11" descr="german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3" name="Segnaposto contenuto 12" descr="airon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89689"/>
            <a:ext cx="4038600" cy="30962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latin typeface="Brush Script Std" pitchFamily="66" charset="0"/>
              </a:rPr>
              <a:t>U </a:t>
            </a:r>
            <a:r>
              <a:rPr lang="it-IT" sz="3600" dirty="0" err="1" smtClean="0">
                <a:latin typeface="Brush Script Std" pitchFamily="66" charset="0"/>
              </a:rPr>
              <a:t>cana</a:t>
            </a:r>
            <a:r>
              <a:rPr lang="it-IT" sz="3600" dirty="0" smtClean="0">
                <a:latin typeface="Brush Script Std" pitchFamily="66" charset="0"/>
              </a:rPr>
              <a:t> di </a:t>
            </a:r>
            <a:r>
              <a:rPr lang="it-IT" sz="3600" dirty="0" err="1" smtClean="0">
                <a:latin typeface="Brush Script Std" pitchFamily="66" charset="0"/>
              </a:rPr>
              <a:t>baggi</a:t>
            </a:r>
            <a:endParaRPr lang="it-IT" sz="3600" dirty="0">
              <a:latin typeface="Brush Script Std" pitchFamily="66" charset="0"/>
            </a:endParaRPr>
          </a:p>
        </p:txBody>
      </p:sp>
      <p:pic>
        <p:nvPicPr>
          <p:cNvPr id="6" name="il_fi" descr="http://www.anisn.it/matita_allegati/jpg/RospoComune1%5b1%5d_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5487" y="2424906"/>
            <a:ext cx="5153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Brush Script Std" pitchFamily="66" charset="0"/>
              </a:rPr>
              <a:t>Memorie dal </a:t>
            </a:r>
            <a:r>
              <a:rPr lang="it-IT" sz="2800" dirty="0" err="1" smtClean="0">
                <a:latin typeface="Brush Script Std" pitchFamily="66" charset="0"/>
              </a:rPr>
              <a:t>passato…</a:t>
            </a:r>
            <a:r>
              <a:rPr lang="it-IT" sz="2800" dirty="0" smtClean="0">
                <a:latin typeface="Brush Script Std" pitchFamily="66" charset="0"/>
              </a:rPr>
              <a:t>..</a:t>
            </a:r>
            <a:endParaRPr lang="it-IT" sz="2800" dirty="0">
              <a:latin typeface="Brush Script Std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t-IT" sz="2800" dirty="0" smtClean="0">
              <a:latin typeface="Brush Script Std" pitchFamily="66" charset="0"/>
            </a:endParaRPr>
          </a:p>
          <a:p>
            <a:pPr>
              <a:buNone/>
            </a:pPr>
            <a:r>
              <a:rPr lang="it-IT" sz="2800" dirty="0" smtClean="0">
                <a:latin typeface="Brush Script Std" pitchFamily="66" charset="0"/>
              </a:rPr>
              <a:t>Sia </a:t>
            </a:r>
            <a:r>
              <a:rPr lang="it-IT" sz="2800" dirty="0" smtClean="0">
                <a:latin typeface="Brush Script Std" pitchFamily="66" charset="0"/>
              </a:rPr>
              <a:t>il Trasta che il </a:t>
            </a:r>
            <a:r>
              <a:rPr lang="it-IT" sz="2800" dirty="0" err="1" smtClean="0">
                <a:latin typeface="Brush Script Std" pitchFamily="66" charset="0"/>
              </a:rPr>
              <a:t>Lomà</a:t>
            </a:r>
            <a:r>
              <a:rPr lang="it-IT" sz="2800" dirty="0" smtClean="0">
                <a:latin typeface="Brush Script Std" pitchFamily="66" charset="0"/>
              </a:rPr>
              <a:t> sono  copiosi di acque </a:t>
            </a:r>
            <a:r>
              <a:rPr lang="it-IT" sz="2800" dirty="0" smtClean="0">
                <a:latin typeface="Brush Script Std" pitchFamily="66" charset="0"/>
              </a:rPr>
              <a:t>pure, tanto </a:t>
            </a:r>
            <a:r>
              <a:rPr lang="it-IT" sz="2800" dirty="0" smtClean="0">
                <a:latin typeface="Brush Script Std" pitchFamily="66" charset="0"/>
              </a:rPr>
              <a:t>che il secondo </a:t>
            </a:r>
            <a:r>
              <a:rPr lang="it-IT" sz="2800" dirty="0" smtClean="0">
                <a:latin typeface="Brush Script Std" pitchFamily="66" charset="0"/>
              </a:rPr>
              <a:t>muove </a:t>
            </a:r>
            <a:r>
              <a:rPr lang="it-IT" sz="2800" dirty="0" smtClean="0">
                <a:latin typeface="Brush Script Std" pitchFamily="66" charset="0"/>
              </a:rPr>
              <a:t>un mulino e fabbrica di vermicelli a </a:t>
            </a:r>
            <a:r>
              <a:rPr lang="it-IT" sz="2800" dirty="0" smtClean="0">
                <a:latin typeface="Brush Script Std" pitchFamily="66" charset="0"/>
              </a:rPr>
              <a:t>Trasta. </a:t>
            </a:r>
            <a:r>
              <a:rPr lang="it-IT" sz="2800" smtClean="0">
                <a:latin typeface="Brush Script Std" pitchFamily="66" charset="0"/>
              </a:rPr>
              <a:t>Serve, inoltre, </a:t>
            </a:r>
            <a:r>
              <a:rPr lang="it-IT" sz="2800" dirty="0" smtClean="0">
                <a:latin typeface="Brush Script Std" pitchFamily="66" charset="0"/>
              </a:rPr>
              <a:t>a due fabbriche </a:t>
            </a:r>
            <a:r>
              <a:rPr lang="it-IT" sz="2800" smtClean="0">
                <a:latin typeface="Brush Script Std" pitchFamily="66" charset="0"/>
              </a:rPr>
              <a:t>di </a:t>
            </a:r>
            <a:r>
              <a:rPr lang="it-IT" sz="2800" smtClean="0">
                <a:latin typeface="Brush Script Std" pitchFamily="66" charset="0"/>
              </a:rPr>
              <a:t>torcitura: </a:t>
            </a:r>
            <a:r>
              <a:rPr lang="it-IT" sz="2800" dirty="0" smtClean="0">
                <a:latin typeface="Brush Script Std" pitchFamily="66" charset="0"/>
              </a:rPr>
              <a:t>una di seta, l’altra di </a:t>
            </a:r>
            <a:r>
              <a:rPr lang="it-IT" sz="2800" dirty="0" err="1" smtClean="0">
                <a:latin typeface="Brush Script Std" pitchFamily="66" charset="0"/>
              </a:rPr>
              <a:t>cotone…</a:t>
            </a:r>
            <a:r>
              <a:rPr lang="it-IT" sz="2800" dirty="0" smtClean="0">
                <a:latin typeface="Brush Script Std" pitchFamily="66" charset="0"/>
              </a:rPr>
              <a:t>.</a:t>
            </a:r>
          </a:p>
          <a:p>
            <a:pPr>
              <a:buNone/>
            </a:pPr>
            <a:endParaRPr lang="it-IT" sz="2800" dirty="0" smtClean="0">
              <a:latin typeface="Brush Script Std" pitchFamily="66" charset="0"/>
            </a:endParaRPr>
          </a:p>
          <a:p>
            <a:pPr>
              <a:buNone/>
            </a:pPr>
            <a:endParaRPr lang="it-IT" sz="2800" dirty="0" smtClean="0">
              <a:latin typeface="Brush Script Std" pitchFamily="66" charset="0"/>
            </a:endParaRPr>
          </a:p>
          <a:p>
            <a:pPr>
              <a:buNone/>
            </a:pPr>
            <a:endParaRPr lang="it-IT" sz="2800" dirty="0" smtClean="0">
              <a:latin typeface="Brush Script Std" pitchFamily="66" charset="0"/>
            </a:endParaRPr>
          </a:p>
          <a:p>
            <a:pPr algn="r">
              <a:buNone/>
            </a:pPr>
            <a:r>
              <a:rPr lang="it-IT" sz="2000" dirty="0" smtClean="0">
                <a:latin typeface="Brush Script Std" pitchFamily="66" charset="0"/>
              </a:rPr>
              <a:t>Da Memorie della Parrocchia di </a:t>
            </a:r>
            <a:r>
              <a:rPr lang="it-IT" sz="2000" dirty="0" err="1" smtClean="0">
                <a:latin typeface="Brush Script Std" pitchFamily="66" charset="0"/>
              </a:rPr>
              <a:t>Murta</a:t>
            </a:r>
            <a:r>
              <a:rPr lang="it-IT" sz="2000" dirty="0" smtClean="0">
                <a:latin typeface="Brush Script Std" pitchFamily="66" charset="0"/>
              </a:rPr>
              <a:t> in </a:t>
            </a:r>
            <a:r>
              <a:rPr lang="it-IT" sz="2000" dirty="0" err="1" smtClean="0">
                <a:latin typeface="Brush Script Std" pitchFamily="66" charset="0"/>
              </a:rPr>
              <a:t>Polcevera</a:t>
            </a:r>
            <a:endParaRPr lang="it-IT" sz="2000" dirty="0" smtClean="0">
              <a:latin typeface="Brush Script Std" pitchFamily="66" charset="0"/>
            </a:endParaRPr>
          </a:p>
          <a:p>
            <a:pPr algn="r">
              <a:buNone/>
            </a:pPr>
            <a:r>
              <a:rPr lang="it-IT" sz="2000" dirty="0" smtClean="0">
                <a:latin typeface="Brush Script Std" pitchFamily="66" charset="0"/>
              </a:rPr>
              <a:t>Luigi </a:t>
            </a:r>
            <a:r>
              <a:rPr lang="it-IT" sz="2000" dirty="0" err="1" smtClean="0">
                <a:latin typeface="Brush Script Std" pitchFamily="66" charset="0"/>
              </a:rPr>
              <a:t>Persoglio</a:t>
            </a:r>
            <a:r>
              <a:rPr lang="it-IT" sz="2000" dirty="0" smtClean="0">
                <a:latin typeface="Brush Script Std" pitchFamily="66" charset="0"/>
              </a:rPr>
              <a:t> </a:t>
            </a:r>
            <a:endParaRPr lang="it-IT" sz="2000" dirty="0" smtClean="0">
              <a:latin typeface="Brush Script Std" pitchFamily="66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139</Words>
  <Application>Microsoft Office PowerPoint</Application>
  <PresentationFormat>Presentazione su schermo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I rii di Trasta</vt:lpstr>
      <vt:lpstr>Diapositiva 2</vt:lpstr>
      <vt:lpstr>Diapositiva 3</vt:lpstr>
      <vt:lpstr>Giunto nei pressi della Noce si unisce al Rio Ciliegio (o Lomà)</vt:lpstr>
      <vt:lpstr>I      Il Rio Ciliegio (o Lomà) nasce  dalla sorgente della Sexa, o ciliegia, chiamata così perché è circondata da molti alberi di ciliegio. E’ probabile che la sorgente comunichi con  le miniere di rame e solfato di magnesia che sono nelle viscere del monte. </vt:lpstr>
      <vt:lpstr>Dopo l’incontro con il Rio Ciliegio, il Rio Trasta prosegue il suo percorso lungo Via Trasta e si getta nel Polcevera.</vt:lpstr>
      <vt:lpstr>Lungo il fiume c’è vita</vt:lpstr>
      <vt:lpstr>U cana di baggi</vt:lpstr>
      <vt:lpstr>Memorie dal passato…..</vt:lpstr>
      <vt:lpstr>La nostra eredità per loro</vt:lpstr>
    </vt:vector>
  </TitlesOfParts>
  <Company>n\a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rii di Trasta</dc:title>
  <dc:creator>Alessandro</dc:creator>
  <cp:lastModifiedBy>Alessandro</cp:lastModifiedBy>
  <cp:revision>10</cp:revision>
  <dcterms:created xsi:type="dcterms:W3CDTF">2013-05-09T22:08:15Z</dcterms:created>
  <dcterms:modified xsi:type="dcterms:W3CDTF">2013-05-09T23:34:00Z</dcterms:modified>
</cp:coreProperties>
</file>